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Quattrocento Sans"/>
      <p:regular r:id="rId25"/>
      <p:bold r:id="rId26"/>
      <p:italic r:id="rId27"/>
      <p:boldItalic r:id="rId28"/>
    </p:embeddedFont>
    <p:embeddedFont>
      <p:font typeface="Quicksan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h2WUSMRH+MLXDPgfpt+MdayNrZ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12030E-BAAA-46C6-87E7-6985C81CC75F}">
  <a:tblStyle styleId="{8212030E-BAAA-46C6-87E7-6985C81CC75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QuattrocentoSans-bold.fntdata"/><Relationship Id="rId25" Type="http://schemas.openxmlformats.org/officeDocument/2006/relationships/font" Target="fonts/QuattrocentoSans-regular.fntdata"/><Relationship Id="rId28" Type="http://schemas.openxmlformats.org/officeDocument/2006/relationships/font" Target="fonts/QuattrocentoSans-boldItalic.fntdata"/><Relationship Id="rId27" Type="http://schemas.openxmlformats.org/officeDocument/2006/relationships/font" Target="fonts/Quattrocento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Quicksan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font" Target="fonts/Quicksan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" name="Google Shape;3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43003f0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gf43003f0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vi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" name="Google Shape;43;p2:notes"/>
          <p:cNvSpPr/>
          <p:nvPr>
            <p:ph idx="2" type="sldImg"/>
          </p:nvPr>
        </p:nvSpPr>
        <p:spPr>
          <a:xfrm>
            <a:off x="2514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" name="Google Shape;51;p3:notes"/>
          <p:cNvSpPr/>
          <p:nvPr>
            <p:ph idx="2" type="sldImg"/>
          </p:nvPr>
        </p:nvSpPr>
        <p:spPr>
          <a:xfrm>
            <a:off x="2514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:notes"/>
          <p:cNvSpPr txBox="1"/>
          <p:nvPr>
            <p:ph idx="1" type="body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8" name="Google Shape;58;p4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" name="Google Shape;64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4688771c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134688771c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4688771c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4688771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:notes"/>
          <p:cNvSpPr txBox="1"/>
          <p:nvPr>
            <p:ph idx="1" type="body"/>
          </p:nvPr>
        </p:nvSpPr>
        <p:spPr>
          <a:xfrm>
            <a:off x="914400" y="3300413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1" name="Google Shape;101;p9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ề Bản chiếu">
  <p:cSld name="Tiêu đề Bản chiếu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9"/>
          <p:cNvSpPr/>
          <p:nvPr/>
        </p:nvSpPr>
        <p:spPr>
          <a:xfrm>
            <a:off x="0" y="4620491"/>
            <a:ext cx="9144000" cy="52300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F549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" name="Google Shape;16;p39"/>
          <p:cNvSpPr/>
          <p:nvPr/>
        </p:nvSpPr>
        <p:spPr>
          <a:xfrm>
            <a:off x="0" y="0"/>
            <a:ext cx="9144000" cy="90054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2A3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39"/>
          <p:cNvSpPr txBox="1"/>
          <p:nvPr>
            <p:ph type="ctrTitle"/>
          </p:nvPr>
        </p:nvSpPr>
        <p:spPr>
          <a:xfrm>
            <a:off x="0" y="1712119"/>
            <a:ext cx="9143999" cy="1405154"/>
          </a:xfrm>
          <a:prstGeom prst="rect">
            <a:avLst/>
          </a:prstGeom>
          <a:solidFill>
            <a:srgbClr val="2F5496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b="1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39"/>
          <p:cNvSpPr txBox="1"/>
          <p:nvPr>
            <p:ph idx="1" type="subTitle"/>
          </p:nvPr>
        </p:nvSpPr>
        <p:spPr>
          <a:xfrm>
            <a:off x="1143000" y="3720137"/>
            <a:ext cx="6858000" cy="833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 b="1" sz="2100">
                <a:solidFill>
                  <a:srgbClr val="2F5496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39"/>
          <p:cNvSpPr txBox="1"/>
          <p:nvPr/>
        </p:nvSpPr>
        <p:spPr>
          <a:xfrm>
            <a:off x="1602624" y="154491"/>
            <a:ext cx="6229697" cy="7617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300"/>
              <a:buFont typeface="Quattrocento Sans"/>
              <a:buNone/>
            </a:pPr>
            <a:r>
              <a:rPr b="1" i="0" lang="vi" sz="2300" u="none" cap="none" strike="noStrik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TRƯỜNG ĐẠI HỌC CÔNG NGHỆ THÔNG TIN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300"/>
              <a:buFont typeface="Quattrocento Sans"/>
              <a:buNone/>
            </a:pPr>
            <a:r>
              <a:rPr b="1" i="0" lang="vi" sz="2300" u="none" cap="none" strike="noStrik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Khoa Khoa học máy tính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9"/>
          <p:cNvSpPr txBox="1"/>
          <p:nvPr>
            <p:ph idx="10" type="dt"/>
          </p:nvPr>
        </p:nvSpPr>
        <p:spPr>
          <a:xfrm>
            <a:off x="226868" y="4836425"/>
            <a:ext cx="152573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Quattrocento Sans"/>
              <a:buNone/>
              <a:defRPr>
                <a:solidFill>
                  <a:srgbClr val="2F54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1" name="Google Shape;21;p39"/>
          <p:cNvSpPr txBox="1"/>
          <p:nvPr>
            <p:ph idx="11" type="ftr"/>
          </p:nvPr>
        </p:nvSpPr>
        <p:spPr>
          <a:xfrm>
            <a:off x="2844079" y="4836425"/>
            <a:ext cx="374678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100"/>
              <a:buFont typeface="Quattrocento Sans"/>
              <a:buNone/>
              <a:defRPr>
                <a:solidFill>
                  <a:srgbClr val="2F54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2" name="Google Shape;22;p39"/>
          <p:cNvSpPr txBox="1"/>
          <p:nvPr>
            <p:ph idx="12" type="sldNum"/>
          </p:nvPr>
        </p:nvSpPr>
        <p:spPr>
          <a:xfrm>
            <a:off x="7377546" y="4836425"/>
            <a:ext cx="153958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descr="logo-uit | Tuổi trẻ UIT" id="23" name="Google Shape;23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306" y="158951"/>
            <a:ext cx="890981" cy="737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ề và Nội dung">
  <p:cSld name="Tiêu đề và Nội dung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0"/>
          <p:cNvSpPr txBox="1"/>
          <p:nvPr>
            <p:ph idx="1" type="body"/>
          </p:nvPr>
        </p:nvSpPr>
        <p:spPr>
          <a:xfrm>
            <a:off x="226868" y="830947"/>
            <a:ext cx="8690263" cy="38759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Char char="▶"/>
              <a:defRPr/>
            </a:lvl1pPr>
            <a:lvl2pPr indent="-3302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Char char="❑"/>
              <a:defRPr/>
            </a:lvl2pPr>
            <a:lvl3pPr indent="-3365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700"/>
              <a:buChar char="●"/>
              <a:defRPr/>
            </a:lvl3pPr>
            <a:lvl4pPr indent="-3238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o"/>
              <a:defRPr/>
            </a:lvl4pPr>
            <a:lvl5pPr indent="-3175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" name="Google Shape;26;p40"/>
          <p:cNvSpPr txBox="1"/>
          <p:nvPr>
            <p:ph idx="10" type="dt"/>
          </p:nvPr>
        </p:nvSpPr>
        <p:spPr>
          <a:xfrm>
            <a:off x="226868" y="4836425"/>
            <a:ext cx="152573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7" name="Google Shape;27;p40"/>
          <p:cNvSpPr txBox="1"/>
          <p:nvPr>
            <p:ph idx="11" type="ftr"/>
          </p:nvPr>
        </p:nvSpPr>
        <p:spPr>
          <a:xfrm>
            <a:off x="2844079" y="4836425"/>
            <a:ext cx="374678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28" name="Google Shape;28;p40"/>
          <p:cNvSpPr txBox="1"/>
          <p:nvPr>
            <p:ph idx="12" type="sldNum"/>
          </p:nvPr>
        </p:nvSpPr>
        <p:spPr>
          <a:xfrm>
            <a:off x="7377546" y="4836425"/>
            <a:ext cx="153958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9" name="Google Shape;29;p40"/>
          <p:cNvSpPr txBox="1"/>
          <p:nvPr>
            <p:ph type="title"/>
          </p:nvPr>
        </p:nvSpPr>
        <p:spPr>
          <a:xfrm>
            <a:off x="226868" y="1"/>
            <a:ext cx="8690263" cy="70723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/>
          <p:nvPr/>
        </p:nvSpPr>
        <p:spPr>
          <a:xfrm>
            <a:off x="0" y="4801898"/>
            <a:ext cx="9144000" cy="341602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22A3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" name="Google Shape;7;p38"/>
          <p:cNvSpPr/>
          <p:nvPr/>
        </p:nvSpPr>
        <p:spPr>
          <a:xfrm>
            <a:off x="0" y="0"/>
            <a:ext cx="9144000" cy="714374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2A3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" name="Google Shape;8;p38"/>
          <p:cNvSpPr txBox="1"/>
          <p:nvPr>
            <p:ph type="title"/>
          </p:nvPr>
        </p:nvSpPr>
        <p:spPr>
          <a:xfrm>
            <a:off x="226868" y="1"/>
            <a:ext cx="8690263" cy="714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attrocento Sans"/>
              <a:buNone/>
              <a:defRPr b="1" i="0" sz="27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38"/>
          <p:cNvSpPr txBox="1"/>
          <p:nvPr>
            <p:ph idx="1" type="body"/>
          </p:nvPr>
        </p:nvSpPr>
        <p:spPr>
          <a:xfrm>
            <a:off x="226868" y="830947"/>
            <a:ext cx="8690263" cy="38759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Noto Sans Symbols"/>
              <a:buChar char="▶"/>
              <a:defRPr b="0" i="0" sz="20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F5496"/>
              </a:buClr>
              <a:buSzPts val="1600"/>
              <a:buFont typeface="Noto Sans Symbols"/>
              <a:buChar char="❑"/>
              <a:defRPr b="0" i="0" sz="18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F5496"/>
              </a:buClr>
              <a:buSzPts val="1700"/>
              <a:buFont typeface="Calibri"/>
              <a:buChar char="●"/>
              <a:defRPr b="0" i="0" sz="17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F5496"/>
              </a:buClr>
              <a:buSzPts val="1500"/>
              <a:buFont typeface="Courier New"/>
              <a:buChar char="o"/>
              <a:defRPr b="0" i="0" sz="1500" u="none" cap="none" strike="noStrik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8"/>
          <p:cNvSpPr txBox="1"/>
          <p:nvPr>
            <p:ph idx="10" type="dt"/>
          </p:nvPr>
        </p:nvSpPr>
        <p:spPr>
          <a:xfrm>
            <a:off x="226868" y="4836425"/>
            <a:ext cx="152573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None/>
              <a:defRPr b="1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38"/>
          <p:cNvSpPr txBox="1"/>
          <p:nvPr>
            <p:ph idx="11" type="ftr"/>
          </p:nvPr>
        </p:nvSpPr>
        <p:spPr>
          <a:xfrm>
            <a:off x="2844079" y="4836425"/>
            <a:ext cx="374678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None/>
              <a:defRPr b="1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8"/>
          <p:cNvSpPr txBox="1"/>
          <p:nvPr>
            <p:ph idx="12" type="sldNum"/>
          </p:nvPr>
        </p:nvSpPr>
        <p:spPr>
          <a:xfrm>
            <a:off x="7377546" y="4836425"/>
            <a:ext cx="153958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Quattrocento Sans"/>
              <a:buNone/>
              <a:defRPr b="1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descr="logo-uit | Tuổi trẻ UIT" id="13" name="Google Shape;13;p3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309539" y="116574"/>
            <a:ext cx="607592" cy="50276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</p:sldLayoutIdLst>
  <p:transition spd="slow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Relationship Id="rId4" Type="http://schemas.openxmlformats.org/officeDocument/2006/relationships/image" Target="../media/image8.jpg"/><Relationship Id="rId5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Relationship Id="rId4" Type="http://schemas.openxmlformats.org/officeDocument/2006/relationships/image" Target="../media/image22.jpg"/><Relationship Id="rId9" Type="http://schemas.openxmlformats.org/officeDocument/2006/relationships/image" Target="../media/image26.jpg"/><Relationship Id="rId5" Type="http://schemas.openxmlformats.org/officeDocument/2006/relationships/image" Target="../media/image18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Relationship Id="rId8" Type="http://schemas.openxmlformats.org/officeDocument/2006/relationships/image" Target="../media/image2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image" Target="../media/image19.jpg"/><Relationship Id="rId5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"/>
          <p:cNvSpPr txBox="1"/>
          <p:nvPr>
            <p:ph type="ctrTitle"/>
          </p:nvPr>
        </p:nvSpPr>
        <p:spPr>
          <a:xfrm>
            <a:off x="0" y="1857376"/>
            <a:ext cx="9144000" cy="1208554"/>
          </a:xfrm>
          <a:prstGeom prst="rect">
            <a:avLst/>
          </a:prstGeom>
          <a:solidFill>
            <a:srgbClr val="2F5496"/>
          </a:solidFill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vi" sz="3100">
                <a:latin typeface="Quicksand"/>
                <a:ea typeface="Quicksand"/>
                <a:cs typeface="Quicksand"/>
                <a:sym typeface="Quicksand"/>
              </a:rPr>
              <a:t>SEARCH PRODUCT</a:t>
            </a:r>
            <a:endParaRPr sz="31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" name="Google Shape;35;p1"/>
          <p:cNvSpPr txBox="1"/>
          <p:nvPr>
            <p:ph idx="1" type="subTitle"/>
          </p:nvPr>
        </p:nvSpPr>
        <p:spPr>
          <a:xfrm>
            <a:off x="1376488" y="3409692"/>
            <a:ext cx="66795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84713"/>
              <a:buNone/>
            </a:pPr>
            <a:r>
              <a:t/>
            </a:r>
            <a:endParaRPr sz="224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84713"/>
              <a:buNone/>
            </a:pPr>
            <a:r>
              <a:rPr lang="vi" sz="2242">
                <a:latin typeface="Arial"/>
                <a:ea typeface="Arial"/>
                <a:cs typeface="Arial"/>
                <a:sym typeface="Arial"/>
              </a:rPr>
              <a:t>Lớp: 	</a:t>
            </a:r>
            <a:r>
              <a:rPr b="1" i="0" lang="vi" sz="2542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vi" sz="2042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CS</a:t>
            </a:r>
            <a:r>
              <a:rPr lang="vi" sz="2042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532</a:t>
            </a:r>
            <a:r>
              <a:rPr b="1" i="0" lang="vi" sz="2042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.M2</a:t>
            </a:r>
            <a:r>
              <a:rPr lang="vi" sz="2042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vi" sz="2042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.KHCL</a:t>
            </a:r>
            <a:endParaRPr sz="2042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93629"/>
              <a:buNone/>
            </a:pPr>
            <a:r>
              <a:t/>
            </a:r>
            <a:endParaRPr sz="2242"/>
          </a:p>
        </p:txBody>
      </p:sp>
      <p:sp>
        <p:nvSpPr>
          <p:cNvPr id="36" name="Google Shape;36;p1"/>
          <p:cNvSpPr txBox="1"/>
          <p:nvPr/>
        </p:nvSpPr>
        <p:spPr>
          <a:xfrm>
            <a:off x="1541884" y="1213293"/>
            <a:ext cx="6060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300"/>
              <a:buFont typeface="Arial"/>
              <a:buNone/>
            </a:pPr>
            <a:r>
              <a:rPr b="1" i="0" lang="vi" sz="23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CS231 - Nhập Môn Thị Giác Máy Tính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0075" y="82163"/>
            <a:ext cx="6212352" cy="15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"/>
          <p:cNvSpPr txBox="1"/>
          <p:nvPr/>
        </p:nvSpPr>
        <p:spPr>
          <a:xfrm>
            <a:off x="538325" y="180525"/>
            <a:ext cx="8271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vi" sz="25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Trường Đại Học Công Nghệ Thông Tin</a:t>
            </a:r>
            <a:endParaRPr b="1" i="0" sz="25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" name="Google Shape;39;p1"/>
          <p:cNvSpPr txBox="1"/>
          <p:nvPr/>
        </p:nvSpPr>
        <p:spPr>
          <a:xfrm>
            <a:off x="538325" y="1113400"/>
            <a:ext cx="82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vi"/>
              <a:t>THỊ GIÁC MÁY TÍNH TRONG TƯƠNG TÁC NGƯỜI-MÁY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0" name="Google Shape;40;p1"/>
          <p:cNvSpPr txBox="1"/>
          <p:nvPr>
            <p:ph idx="1" type="subTitle"/>
          </p:nvPr>
        </p:nvSpPr>
        <p:spPr>
          <a:xfrm>
            <a:off x="538327" y="3737888"/>
            <a:ext cx="68580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90476"/>
              <a:buNone/>
            </a:pPr>
            <a:r>
              <a:rPr b="0" lang="vi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</a:t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90476"/>
              <a:buFont typeface="Arial"/>
              <a:buNone/>
            </a:pPr>
            <a:r>
              <a:rPr lang="vi">
                <a:latin typeface="Arial"/>
                <a:ea typeface="Arial"/>
                <a:cs typeface="Arial"/>
                <a:sym typeface="Arial"/>
              </a:rPr>
              <a:t>Giảng viên hướng dẫn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vi">
                <a:latin typeface="Arial"/>
                <a:ea typeface="Arial"/>
                <a:cs typeface="Arial"/>
                <a:sym typeface="Arial"/>
              </a:rPr>
              <a:t>	 </a:t>
            </a:r>
            <a:r>
              <a:rPr lang="vi" sz="2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TS. Đỗ Văn Tiến</a:t>
            </a:r>
            <a:endParaRPr sz="21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 txBox="1"/>
          <p:nvPr>
            <p:ph type="title"/>
          </p:nvPr>
        </p:nvSpPr>
        <p:spPr>
          <a:xfrm>
            <a:off x="226868" y="1"/>
            <a:ext cx="86904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vi">
                <a:latin typeface="Quicksand"/>
                <a:ea typeface="Quicksand"/>
                <a:cs typeface="Quicksand"/>
                <a:sym typeface="Quicksand"/>
              </a:rPr>
              <a:t>II Các bước thực hiện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10" name="Google Shape;11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8325" y="3670225"/>
            <a:ext cx="2152225" cy="21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0"/>
          <p:cNvSpPr txBox="1"/>
          <p:nvPr/>
        </p:nvSpPr>
        <p:spPr>
          <a:xfrm>
            <a:off x="8685050" y="4773875"/>
            <a:ext cx="37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vi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9</a:t>
            </a:r>
            <a:endParaRPr b="1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2" name="Google Shape;112;p10"/>
          <p:cNvSpPr/>
          <p:nvPr/>
        </p:nvSpPr>
        <p:spPr>
          <a:xfrm>
            <a:off x="573625" y="1692200"/>
            <a:ext cx="1634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vi" sz="2000">
                <a:solidFill>
                  <a:srgbClr val="0C0C0C"/>
                </a:solidFill>
                <a:latin typeface="Quicksand"/>
                <a:ea typeface="Quicksand"/>
                <a:cs typeface="Quicksand"/>
                <a:sym typeface="Quicksand"/>
              </a:rPr>
              <a:t>Tạo dữ liệu</a:t>
            </a:r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3393425" y="1692200"/>
            <a:ext cx="1634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vi" sz="2000">
                <a:solidFill>
                  <a:srgbClr val="0C0C0C"/>
                </a:solidFill>
                <a:latin typeface="Quicksand"/>
                <a:ea typeface="Quicksand"/>
                <a:cs typeface="Quicksand"/>
                <a:sym typeface="Quicksand"/>
              </a:rPr>
              <a:t>Xử lý dữ liệu</a:t>
            </a:r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6213225" y="1692200"/>
            <a:ext cx="25812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vi" sz="2000">
                <a:solidFill>
                  <a:srgbClr val="0C0C0C"/>
                </a:solidFill>
                <a:latin typeface="Quicksand"/>
                <a:ea typeface="Quicksand"/>
                <a:cs typeface="Quicksand"/>
                <a:sym typeface="Quicksand"/>
              </a:rPr>
              <a:t>Trích xuất đặc trưng</a:t>
            </a:r>
            <a:endParaRPr/>
          </a:p>
        </p:txBody>
      </p:sp>
      <p:sp>
        <p:nvSpPr>
          <p:cNvPr id="115" name="Google Shape;115;p10"/>
          <p:cNvSpPr/>
          <p:nvPr/>
        </p:nvSpPr>
        <p:spPr>
          <a:xfrm>
            <a:off x="5334025" y="3134700"/>
            <a:ext cx="28185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vi" sz="2000">
                <a:solidFill>
                  <a:srgbClr val="0C0C0C"/>
                </a:solidFill>
                <a:latin typeface="Quicksand"/>
                <a:ea typeface="Quicksand"/>
                <a:cs typeface="Quicksand"/>
                <a:sym typeface="Quicksand"/>
              </a:rPr>
              <a:t>Tính Cosine Similarity</a:t>
            </a:r>
            <a:endParaRPr/>
          </a:p>
        </p:txBody>
      </p:sp>
      <p:sp>
        <p:nvSpPr>
          <p:cNvPr id="116" name="Google Shape;116;p10"/>
          <p:cNvSpPr/>
          <p:nvPr/>
        </p:nvSpPr>
        <p:spPr>
          <a:xfrm>
            <a:off x="1204600" y="3134700"/>
            <a:ext cx="22944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vi" sz="2000">
                <a:solidFill>
                  <a:srgbClr val="0C0C0C"/>
                </a:solidFill>
                <a:latin typeface="Quicksand"/>
                <a:ea typeface="Quicksand"/>
                <a:cs typeface="Quicksand"/>
                <a:sym typeface="Quicksand"/>
              </a:rPr>
              <a:t>Test &amp; Đánh giá</a:t>
            </a:r>
            <a:endParaRPr/>
          </a:p>
        </p:txBody>
      </p:sp>
      <p:sp>
        <p:nvSpPr>
          <p:cNvPr id="117" name="Google Shape;117;p10"/>
          <p:cNvSpPr/>
          <p:nvPr/>
        </p:nvSpPr>
        <p:spPr>
          <a:xfrm rot="7183761">
            <a:off x="7080943" y="2451688"/>
            <a:ext cx="549300" cy="296418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0"/>
          <p:cNvSpPr/>
          <p:nvPr/>
        </p:nvSpPr>
        <p:spPr>
          <a:xfrm>
            <a:off x="2526213" y="1730450"/>
            <a:ext cx="549300" cy="296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"/>
          <p:cNvSpPr/>
          <p:nvPr/>
        </p:nvSpPr>
        <p:spPr>
          <a:xfrm>
            <a:off x="5412900" y="1772700"/>
            <a:ext cx="549300" cy="296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/>
          <p:cNvSpPr/>
          <p:nvPr/>
        </p:nvSpPr>
        <p:spPr>
          <a:xfrm rot="10800000">
            <a:off x="4070973" y="3172950"/>
            <a:ext cx="718800" cy="296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/>
          <p:nvPr>
            <p:ph idx="1" type="body"/>
          </p:nvPr>
        </p:nvSpPr>
        <p:spPr>
          <a:xfrm>
            <a:off x="168268" y="830947"/>
            <a:ext cx="86904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Font typeface="Quicksand"/>
              <a:buChar char="●"/>
            </a:pPr>
            <a:r>
              <a:rPr lang="vi">
                <a:latin typeface="Quicksand"/>
                <a:ea typeface="Quicksand"/>
                <a:cs typeface="Quicksand"/>
                <a:sym typeface="Quicksand"/>
              </a:rPr>
              <a:t>Dữ liệu sau khi được thu thập sẽ được loại bỏ background bằng cách sử dụng rembg, sau đó crop để cắt lấy sản phẩm trong ảnh.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</a:pPr>
            <a:r>
              <a:rPr lang="vi">
                <a:latin typeface="Quicksand"/>
                <a:ea typeface="Quicksand"/>
                <a:cs typeface="Quicksand"/>
                <a:sym typeface="Quicksand"/>
              </a:rPr>
              <a:t>								     							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6" name="Google Shape;126;p11"/>
          <p:cNvSpPr txBox="1"/>
          <p:nvPr>
            <p:ph type="title"/>
          </p:nvPr>
        </p:nvSpPr>
        <p:spPr>
          <a:xfrm>
            <a:off x="226868" y="1"/>
            <a:ext cx="86904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vi">
                <a:latin typeface="Quicksand"/>
                <a:ea typeface="Quicksand"/>
                <a:cs typeface="Quicksand"/>
                <a:sym typeface="Quicksand"/>
              </a:rPr>
              <a:t>Xử lý dữ liệu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7" name="Google Shape;127;p11"/>
          <p:cNvSpPr txBox="1"/>
          <p:nvPr/>
        </p:nvSpPr>
        <p:spPr>
          <a:xfrm>
            <a:off x="8685050" y="4773875"/>
            <a:ext cx="62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vi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10</a:t>
            </a:r>
            <a:endParaRPr b="1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28" name="Google Shape;12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25" y="1615725"/>
            <a:ext cx="2129549" cy="283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4299" y="1615725"/>
            <a:ext cx="2129550" cy="2839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9075" y="1577475"/>
            <a:ext cx="1357047" cy="28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1"/>
          <p:cNvSpPr/>
          <p:nvPr/>
        </p:nvSpPr>
        <p:spPr>
          <a:xfrm>
            <a:off x="2858550" y="2724725"/>
            <a:ext cx="975300" cy="49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rembg</a:t>
            </a:r>
            <a:endParaRPr/>
          </a:p>
        </p:txBody>
      </p:sp>
      <p:sp>
        <p:nvSpPr>
          <p:cNvPr id="132" name="Google Shape;132;p11"/>
          <p:cNvSpPr/>
          <p:nvPr/>
        </p:nvSpPr>
        <p:spPr>
          <a:xfrm>
            <a:off x="5984300" y="2629100"/>
            <a:ext cx="975300" cy="65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crop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/>
          <p:cNvSpPr txBox="1"/>
          <p:nvPr/>
        </p:nvSpPr>
        <p:spPr>
          <a:xfrm>
            <a:off x="8685050" y="4773875"/>
            <a:ext cx="62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vi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b="1" lang="vi" sz="1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8" name="Google Shape;138;p12"/>
          <p:cNvSpPr txBox="1"/>
          <p:nvPr>
            <p:ph idx="1" type="body"/>
          </p:nvPr>
        </p:nvSpPr>
        <p:spPr>
          <a:xfrm>
            <a:off x="168275" y="830949"/>
            <a:ext cx="8690400" cy="24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Font typeface="Quicksand"/>
              <a:buChar char="●"/>
            </a:pPr>
            <a:r>
              <a:rPr lang="vi">
                <a:latin typeface="Quicksand"/>
                <a:ea typeface="Quicksand"/>
                <a:cs typeface="Quicksand"/>
                <a:sym typeface="Quicksand"/>
              </a:rPr>
              <a:t>Sử dụng model VGG16.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</a:pPr>
            <a:r>
              <a:rPr lang="vi">
                <a:latin typeface="Quicksand"/>
                <a:ea typeface="Quicksand"/>
                <a:cs typeface="Quicksand"/>
                <a:sym typeface="Quicksand"/>
              </a:rPr>
              <a:t>								     							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9" name="Google Shape;139;p12"/>
          <p:cNvSpPr txBox="1"/>
          <p:nvPr>
            <p:ph type="title"/>
          </p:nvPr>
        </p:nvSpPr>
        <p:spPr>
          <a:xfrm>
            <a:off x="226868" y="1"/>
            <a:ext cx="86904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vi">
                <a:latin typeface="Quicksand"/>
                <a:ea typeface="Quicksand"/>
                <a:cs typeface="Quicksand"/>
                <a:sym typeface="Quicksand"/>
              </a:rPr>
              <a:t>Trích xuất đặc trưng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40" name="Google Shape;14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675" y="1268300"/>
            <a:ext cx="6731298" cy="295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2"/>
          <p:cNvSpPr txBox="1"/>
          <p:nvPr/>
        </p:nvSpPr>
        <p:spPr>
          <a:xfrm>
            <a:off x="226875" y="4789325"/>
            <a:ext cx="749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Ref: https://www.geeksforgeeks.org/vgg-16-cnn-model/</a:t>
            </a:r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" name="Google Shape;142;p12"/>
          <p:cNvSpPr txBox="1"/>
          <p:nvPr>
            <p:ph idx="1" type="body"/>
          </p:nvPr>
        </p:nvSpPr>
        <p:spPr>
          <a:xfrm>
            <a:off x="2334200" y="4422325"/>
            <a:ext cx="43623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vi" sz="1400">
                <a:latin typeface="Quicksand"/>
                <a:ea typeface="Quicksand"/>
                <a:cs typeface="Quicksand"/>
                <a:sym typeface="Quicksand"/>
              </a:rPr>
              <a:t>Kiến trúc mạng VGG16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43" name="Google Shape;14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7000" y="3804624"/>
            <a:ext cx="1111875" cy="617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"/>
          <p:cNvSpPr txBox="1"/>
          <p:nvPr>
            <p:ph idx="1" type="body"/>
          </p:nvPr>
        </p:nvSpPr>
        <p:spPr>
          <a:xfrm>
            <a:off x="226871" y="830950"/>
            <a:ext cx="38976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Font typeface="Quicksand"/>
              <a:buChar char="●"/>
            </a:pPr>
            <a:r>
              <a:rPr lang="vi">
                <a:latin typeface="Quicksand"/>
                <a:ea typeface="Quicksand"/>
                <a:cs typeface="Quicksand"/>
                <a:sym typeface="Quicksand"/>
              </a:rPr>
              <a:t>Cosine Similarity dùng để tìm độ tương đồng giữa 2 vector -&gt; tìm ra các dữ liệu giống nhau.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vi">
                <a:latin typeface="Quicksand"/>
                <a:ea typeface="Quicksand"/>
                <a:cs typeface="Quicksand"/>
                <a:sym typeface="Quicksand"/>
              </a:rPr>
              <a:t>	sim(A, B) = cos(</a:t>
            </a:r>
            <a:r>
              <a:rPr lang="vi" sz="1800">
                <a:solidFill>
                  <a:srgbClr val="202124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θ</a:t>
            </a:r>
            <a:r>
              <a:rPr lang="vi">
                <a:latin typeface="Quicksand"/>
                <a:ea typeface="Quicksand"/>
                <a:cs typeface="Quicksand"/>
                <a:sym typeface="Quicksand"/>
              </a:rPr>
              <a:t>) =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9" name="Google Shape;149;p13"/>
          <p:cNvSpPr txBox="1"/>
          <p:nvPr>
            <p:ph type="title"/>
          </p:nvPr>
        </p:nvSpPr>
        <p:spPr>
          <a:xfrm>
            <a:off x="226868" y="1"/>
            <a:ext cx="86904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vi">
                <a:latin typeface="Quicksand"/>
                <a:ea typeface="Quicksand"/>
                <a:cs typeface="Quicksand"/>
                <a:sym typeface="Quicksand"/>
              </a:rPr>
              <a:t>Tính Cosine Similarity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0" name="Google Shape;150;p13"/>
          <p:cNvSpPr txBox="1"/>
          <p:nvPr/>
        </p:nvSpPr>
        <p:spPr>
          <a:xfrm>
            <a:off x="8685050" y="4773875"/>
            <a:ext cx="62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vi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12</a:t>
            </a:r>
            <a:endParaRPr b="1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51" name="Google Shape;15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601" y="955100"/>
            <a:ext cx="3419250" cy="29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0824" y="1214200"/>
            <a:ext cx="218595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8746" y="2265875"/>
            <a:ext cx="10001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3"/>
          <p:cNvSpPr txBox="1"/>
          <p:nvPr/>
        </p:nvSpPr>
        <p:spPr>
          <a:xfrm>
            <a:off x="315500" y="4830800"/>
            <a:ext cx="676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Ref: https://tvd12.com/cosine-similarity/</a:t>
            </a:r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5" name="Google Shape;155;p13"/>
          <p:cNvSpPr txBox="1"/>
          <p:nvPr>
            <p:ph idx="1" type="body"/>
          </p:nvPr>
        </p:nvSpPr>
        <p:spPr>
          <a:xfrm>
            <a:off x="4398075" y="3992100"/>
            <a:ext cx="43623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vi" sz="1400">
                <a:latin typeface="Quicksand"/>
                <a:ea typeface="Quicksand"/>
                <a:cs typeface="Quicksand"/>
                <a:sym typeface="Quicksand"/>
              </a:rPr>
              <a:t>Cosine Similarity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type="title"/>
          </p:nvPr>
        </p:nvSpPr>
        <p:spPr>
          <a:xfrm>
            <a:off x="226800" y="1749549"/>
            <a:ext cx="8690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vi" sz="3200">
                <a:solidFill>
                  <a:srgbClr val="2F5496"/>
                </a:solidFill>
                <a:latin typeface="Quicksand"/>
                <a:ea typeface="Quicksand"/>
                <a:cs typeface="Quicksand"/>
                <a:sym typeface="Quicksand"/>
              </a:rPr>
              <a:t>III Đánh giá &amp; kết quả</a:t>
            </a:r>
            <a:endParaRPr sz="3200">
              <a:solidFill>
                <a:srgbClr val="2F549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" name="Google Shape;161;p14"/>
          <p:cNvSpPr txBox="1"/>
          <p:nvPr/>
        </p:nvSpPr>
        <p:spPr>
          <a:xfrm>
            <a:off x="8685050" y="4773875"/>
            <a:ext cx="62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vi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13</a:t>
            </a:r>
            <a:endParaRPr b="1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/>
          <p:nvPr>
            <p:ph type="title"/>
          </p:nvPr>
        </p:nvSpPr>
        <p:spPr>
          <a:xfrm>
            <a:off x="226868" y="1"/>
            <a:ext cx="86904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vi">
                <a:latin typeface="Quicksand"/>
                <a:ea typeface="Quicksand"/>
                <a:cs typeface="Quicksand"/>
                <a:sym typeface="Quicksand"/>
              </a:rPr>
              <a:t>Phân chia dữ liệu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7" name="Google Shape;167;p15"/>
          <p:cNvSpPr txBox="1"/>
          <p:nvPr/>
        </p:nvSpPr>
        <p:spPr>
          <a:xfrm>
            <a:off x="8685050" y="4773875"/>
            <a:ext cx="62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vi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14</a:t>
            </a:r>
            <a:endParaRPr b="1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68" name="Google Shape;168;p1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750" y="745700"/>
            <a:ext cx="6294201" cy="40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/>
          <p:nvPr>
            <p:ph type="title"/>
          </p:nvPr>
        </p:nvSpPr>
        <p:spPr>
          <a:xfrm>
            <a:off x="226868" y="1"/>
            <a:ext cx="86904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vi">
                <a:latin typeface="Quicksand"/>
                <a:ea typeface="Quicksand"/>
                <a:cs typeface="Quicksand"/>
                <a:sym typeface="Quicksand"/>
              </a:rPr>
              <a:t>KẾT QUẢ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16"/>
          <p:cNvSpPr txBox="1"/>
          <p:nvPr/>
        </p:nvSpPr>
        <p:spPr>
          <a:xfrm>
            <a:off x="8685050" y="4773875"/>
            <a:ext cx="62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vi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15</a:t>
            </a:r>
            <a:endParaRPr b="1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Google Shape;175;p16"/>
          <p:cNvSpPr txBox="1"/>
          <p:nvPr/>
        </p:nvSpPr>
        <p:spPr>
          <a:xfrm>
            <a:off x="319725" y="1060500"/>
            <a:ext cx="24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Test Accuracy: 86.17 %</a:t>
            </a:r>
            <a:endParaRPr b="1"/>
          </a:p>
        </p:txBody>
      </p:sp>
      <p:pic>
        <p:nvPicPr>
          <p:cNvPr id="176" name="Google Shape;1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50" y="1814088"/>
            <a:ext cx="1204151" cy="16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200" y="1814075"/>
            <a:ext cx="1204151" cy="160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9963" y="931625"/>
            <a:ext cx="1204151" cy="16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5538" y="931613"/>
            <a:ext cx="1204151" cy="160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2575" y="1814099"/>
            <a:ext cx="1204151" cy="1605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3698" y="1814102"/>
            <a:ext cx="1204151" cy="16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9973" y="3168353"/>
            <a:ext cx="1204151" cy="16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56388" y="3168338"/>
            <a:ext cx="1204151" cy="160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43003f0a9_0_0"/>
          <p:cNvSpPr txBox="1"/>
          <p:nvPr>
            <p:ph type="title"/>
          </p:nvPr>
        </p:nvSpPr>
        <p:spPr>
          <a:xfrm>
            <a:off x="226800" y="1749549"/>
            <a:ext cx="8690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vi" sz="3200">
                <a:solidFill>
                  <a:srgbClr val="2F5496"/>
                </a:solidFill>
                <a:latin typeface="Quicksand"/>
                <a:ea typeface="Quicksand"/>
                <a:cs typeface="Quicksand"/>
                <a:sym typeface="Quicksand"/>
              </a:rPr>
              <a:t>IV Demo</a:t>
            </a:r>
            <a:endParaRPr sz="3200">
              <a:solidFill>
                <a:srgbClr val="2F549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9" name="Google Shape;189;gf43003f0a9_0_0"/>
          <p:cNvSpPr txBox="1"/>
          <p:nvPr/>
        </p:nvSpPr>
        <p:spPr>
          <a:xfrm>
            <a:off x="8685050" y="4773875"/>
            <a:ext cx="62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vi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b="1" lang="vi" sz="1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6</a:t>
            </a:r>
            <a:endParaRPr b="1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0" y="717950"/>
            <a:ext cx="9144000" cy="4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338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vi" sz="1400">
                <a:solidFill>
                  <a:srgbClr val="202124"/>
                </a:solidFill>
                <a:highlight>
                  <a:srgbClr val="FFFFFF"/>
                </a:highlight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1" sz="2800"/>
          </a:p>
        </p:txBody>
      </p:sp>
      <p:pic>
        <p:nvPicPr>
          <p:cNvPr id="196" name="Google Shape;19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550" y="746525"/>
            <a:ext cx="7122899" cy="400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/>
          <p:nvPr>
            <p:ph idx="1" type="body"/>
          </p:nvPr>
        </p:nvSpPr>
        <p:spPr>
          <a:xfrm>
            <a:off x="226868" y="830947"/>
            <a:ext cx="86904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Quicksand"/>
              <a:buChar char="▶"/>
            </a:pPr>
            <a:r>
              <a:rPr lang="vi">
                <a:solidFill>
                  <a:srgbClr val="2F5496"/>
                </a:solidFill>
                <a:latin typeface="Quicksand"/>
                <a:ea typeface="Quicksand"/>
                <a:cs typeface="Quicksand"/>
                <a:sym typeface="Quicksand"/>
              </a:rPr>
              <a:t>Gồm các thành viên: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-127000" lvl="0" marL="254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254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254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254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254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254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"/>
          <p:cNvSpPr txBox="1"/>
          <p:nvPr>
            <p:ph type="title"/>
          </p:nvPr>
        </p:nvSpPr>
        <p:spPr>
          <a:xfrm>
            <a:off x="226868" y="1"/>
            <a:ext cx="8690263" cy="70723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attrocento Sans"/>
              <a:buNone/>
            </a:pPr>
            <a:r>
              <a:rPr lang="vi">
                <a:latin typeface="Quicksand"/>
                <a:ea typeface="Quicksand"/>
                <a:cs typeface="Quicksand"/>
                <a:sym typeface="Quicksand"/>
              </a:rPr>
              <a:t>Các thành viên trong nhóm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graphicFrame>
        <p:nvGraphicFramePr>
          <p:cNvPr id="47" name="Google Shape;47;p2"/>
          <p:cNvGraphicFramePr/>
          <p:nvPr/>
        </p:nvGraphicFramePr>
        <p:xfrm>
          <a:off x="1370044" y="17951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{8212030E-BAAA-46C6-87E7-6985C81CC75F}</a:tableStyleId>
              </a:tblPr>
              <a:tblGrid>
                <a:gridCol w="2009650"/>
                <a:gridCol w="4394250"/>
              </a:tblGrid>
              <a:tr h="38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vi" sz="18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MSSV</a:t>
                      </a:r>
                      <a:endParaRPr sz="1100" u="none" cap="none" strike="noStrike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34300" marB="34300" marR="68600" marL="6860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vi" sz="18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Họ &amp; Tên</a:t>
                      </a:r>
                      <a:endParaRPr sz="1100" u="none" cap="none" strike="noStrike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34300" marB="34300" marR="68600" marL="6860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5496"/>
                    </a:solidFill>
                  </a:tcPr>
                </a:tc>
              </a:tr>
              <a:tr h="350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Quattrocento Sans"/>
                        <a:buNone/>
                      </a:pPr>
                      <a:r>
                        <a:rPr lang="vi" sz="21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19521874</a:t>
                      </a:r>
                      <a:endParaRPr sz="2100" u="none" cap="none" strike="noStrike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34300" marB="34300" marR="68600" marL="68600" anchor="ctr">
                    <a:lnL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vi" sz="21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          </a:t>
                      </a:r>
                      <a:r>
                        <a:rPr lang="vi" sz="21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Trịnh Tuấn Nam</a:t>
                      </a:r>
                      <a:endParaRPr sz="2100" u="none" cap="none" strike="noStrike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34300" marB="34300" marR="68600" marL="68600" anchor="ctr">
                    <a:lnL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vi" sz="21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19522432</a:t>
                      </a:r>
                      <a:endParaRPr sz="2100" u="none" cap="none" strike="noStrike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34300" marB="34300" marR="68600" marL="68600" anchor="ctr">
                    <a:lnL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vi" sz="21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vi" sz="21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Nguyễn Thành Trung</a:t>
                      </a:r>
                      <a:endParaRPr sz="2100" u="none" cap="none" strike="noStrike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34300" marB="34300" marR="68600" marL="68600" anchor="ctr">
                    <a:lnL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vi" sz="2100" u="none" cap="none" strike="noStrike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19521464</a:t>
                      </a:r>
                      <a:endParaRPr sz="2100" u="none" cap="none" strike="noStrike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34300" marB="34300" marR="68600" marL="68600" anchor="ctr">
                    <a:lnL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vi" sz="2100" u="none" cap="none" strike="noStrike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         </a:t>
                      </a:r>
                      <a:r>
                        <a:rPr lang="vi" sz="21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Nguyễn Dương Hải</a:t>
                      </a:r>
                      <a:endParaRPr sz="2100" u="none" cap="none" strike="noStrike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34300" marB="34300" marR="68600" marL="68600" anchor="ctr">
                    <a:lnL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21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19521676</a:t>
                      </a:r>
                      <a:endParaRPr sz="2100" u="none" cap="none" strike="noStrike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34300" marB="34300" marR="68600" marL="68600" anchor="ctr">
                    <a:lnL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21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          Đỗ Trọng Khánh</a:t>
                      </a:r>
                      <a:endParaRPr sz="2100" u="none" cap="none" strike="noStrike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34300" marB="34300" marR="68600" marL="68600" anchor="ctr">
                    <a:lnL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F549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" name="Google Shape;48;p2"/>
          <p:cNvSpPr txBox="1"/>
          <p:nvPr/>
        </p:nvSpPr>
        <p:spPr>
          <a:xfrm>
            <a:off x="8685050" y="4773875"/>
            <a:ext cx="37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vi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 txBox="1"/>
          <p:nvPr>
            <p:ph idx="1" type="body"/>
          </p:nvPr>
        </p:nvSpPr>
        <p:spPr>
          <a:xfrm>
            <a:off x="638050" y="1164850"/>
            <a:ext cx="82089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40000" lnSpcReduction="10000"/>
          </a:bodyPr>
          <a:lstStyle/>
          <a:p>
            <a:pPr indent="-444500" lvl="0" marL="558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Quicksand"/>
              <a:buAutoNum type="romanUcPeriod"/>
            </a:pPr>
            <a:r>
              <a:rPr b="1" lang="vi" sz="5500">
                <a:solidFill>
                  <a:srgbClr val="2F5496"/>
                </a:solidFill>
                <a:latin typeface="Quicksand"/>
                <a:ea typeface="Quicksand"/>
                <a:cs typeface="Quicksand"/>
                <a:sym typeface="Quicksand"/>
              </a:rPr>
              <a:t>Giới thiệu bài toán</a:t>
            </a:r>
            <a:endParaRPr b="1" sz="5500">
              <a:solidFill>
                <a:srgbClr val="2F549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44500" lvl="0" marL="558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Quicksand"/>
              <a:buAutoNum type="romanUcPeriod"/>
            </a:pPr>
            <a:r>
              <a:rPr b="1" lang="vi" sz="5500">
                <a:solidFill>
                  <a:srgbClr val="2F5496"/>
                </a:solidFill>
                <a:latin typeface="Quicksand"/>
                <a:ea typeface="Quicksand"/>
                <a:cs typeface="Quicksand"/>
                <a:sym typeface="Quicksand"/>
              </a:rPr>
              <a:t>Các bước thực hiện</a:t>
            </a:r>
            <a:endParaRPr b="1" sz="5500">
              <a:solidFill>
                <a:srgbClr val="2F549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44500" lvl="0" marL="558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Quicksand"/>
              <a:buAutoNum type="romanUcPeriod"/>
            </a:pPr>
            <a:r>
              <a:rPr b="1" lang="vi" sz="5500">
                <a:solidFill>
                  <a:srgbClr val="2F5496"/>
                </a:solidFill>
                <a:latin typeface="Quicksand"/>
                <a:ea typeface="Quicksand"/>
                <a:cs typeface="Quicksand"/>
                <a:sym typeface="Quicksand"/>
              </a:rPr>
              <a:t>Đánh giá &amp; Kết quả</a:t>
            </a:r>
            <a:endParaRPr b="1" sz="5500">
              <a:solidFill>
                <a:srgbClr val="2F549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444500" lvl="0" marL="558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Quicksand"/>
              <a:buAutoNum type="romanUcPeriod"/>
            </a:pPr>
            <a:r>
              <a:rPr b="1" lang="vi" sz="5500">
                <a:solidFill>
                  <a:srgbClr val="2F5496"/>
                </a:solidFill>
                <a:latin typeface="Quicksand"/>
                <a:ea typeface="Quicksand"/>
                <a:cs typeface="Quicksand"/>
                <a:sym typeface="Quicksand"/>
              </a:rPr>
              <a:t>Demo</a:t>
            </a:r>
            <a:endParaRPr b="1" sz="5500">
              <a:solidFill>
                <a:srgbClr val="2F549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b="1">
              <a:solidFill>
                <a:srgbClr val="2F549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127000" lvl="0" marL="254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127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127000" lvl="0" marL="254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127000" lvl="0" marL="254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" name="Google Shape;54;p3"/>
          <p:cNvSpPr txBox="1"/>
          <p:nvPr>
            <p:ph type="title"/>
          </p:nvPr>
        </p:nvSpPr>
        <p:spPr>
          <a:xfrm>
            <a:off x="226868" y="1"/>
            <a:ext cx="8690263" cy="70723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attrocento Sans"/>
              <a:buNone/>
            </a:pPr>
            <a:r>
              <a:rPr lang="vi">
                <a:latin typeface="Quicksand"/>
                <a:ea typeface="Quicksand"/>
                <a:cs typeface="Quicksand"/>
                <a:sym typeface="Quicksand"/>
              </a:rPr>
              <a:t>Nội dung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5" name="Google Shape;55;p3"/>
          <p:cNvSpPr txBox="1"/>
          <p:nvPr/>
        </p:nvSpPr>
        <p:spPr>
          <a:xfrm>
            <a:off x="8685050" y="4773875"/>
            <a:ext cx="37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vi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b="1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type="title"/>
          </p:nvPr>
        </p:nvSpPr>
        <p:spPr>
          <a:xfrm>
            <a:off x="341600" y="1434049"/>
            <a:ext cx="86904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attrocento Sans"/>
              <a:buNone/>
            </a:pPr>
            <a:r>
              <a:rPr lang="vi" sz="40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I Giới thiệu bài toán</a:t>
            </a:r>
            <a:endParaRPr sz="40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8685050" y="4773875"/>
            <a:ext cx="37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vi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b="1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 txBox="1"/>
          <p:nvPr>
            <p:ph type="title"/>
          </p:nvPr>
        </p:nvSpPr>
        <p:spPr>
          <a:xfrm>
            <a:off x="226868" y="1"/>
            <a:ext cx="8690263" cy="70723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vi">
                <a:latin typeface="Quicksand"/>
                <a:ea typeface="Quicksand"/>
                <a:cs typeface="Quicksand"/>
                <a:sym typeface="Quicksand"/>
              </a:rPr>
              <a:t>I   Giới thiệu bài toán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7" name="Google Shape;67;p5"/>
          <p:cNvSpPr txBox="1"/>
          <p:nvPr>
            <p:ph idx="1" type="body"/>
          </p:nvPr>
        </p:nvSpPr>
        <p:spPr>
          <a:xfrm>
            <a:off x="131525" y="936600"/>
            <a:ext cx="8013900" cy="3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Quicksand"/>
              <a:buChar char="●"/>
            </a:pPr>
            <a:r>
              <a:rPr lang="vi" sz="1400">
                <a:latin typeface="Quicksand"/>
                <a:ea typeface="Quicksand"/>
                <a:cs typeface="Quicksand"/>
                <a:sym typeface="Quicksand"/>
              </a:rPr>
              <a:t>Sản phẩm đa dạng &gt;&lt; Nhu cầu về sản phẩm có chất lượng.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Quicksand"/>
              <a:buChar char="●"/>
            </a:pPr>
            <a:r>
              <a:rPr lang="vi" sz="1400">
                <a:latin typeface="Quicksand"/>
                <a:ea typeface="Quicksand"/>
                <a:cs typeface="Quicksand"/>
                <a:sym typeface="Quicksand"/>
              </a:rPr>
              <a:t>Cần nắm rõ thông tin sản phẩm nhanh và chính xác.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8" name="Google Shape;68;p5"/>
          <p:cNvSpPr txBox="1"/>
          <p:nvPr/>
        </p:nvSpPr>
        <p:spPr>
          <a:xfrm>
            <a:off x="8685050" y="4773875"/>
            <a:ext cx="37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vi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 b="1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9" name="Google Shape;6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400" y="1842950"/>
            <a:ext cx="4333708" cy="27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 txBox="1"/>
          <p:nvPr>
            <p:ph idx="1" type="body"/>
          </p:nvPr>
        </p:nvSpPr>
        <p:spPr>
          <a:xfrm>
            <a:off x="2208100" y="4549850"/>
            <a:ext cx="43623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vi" sz="1400">
                <a:latin typeface="Quicksand"/>
                <a:ea typeface="Quicksand"/>
                <a:cs typeface="Quicksand"/>
                <a:sym typeface="Quicksand"/>
              </a:rPr>
              <a:t>Quầy sản phẩm tại một siêu thị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/>
          <p:nvPr>
            <p:ph type="title"/>
          </p:nvPr>
        </p:nvSpPr>
        <p:spPr>
          <a:xfrm>
            <a:off x="226868" y="1"/>
            <a:ext cx="86904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vi">
                <a:latin typeface="Quicksand"/>
                <a:ea typeface="Quicksand"/>
                <a:cs typeface="Quicksand"/>
                <a:sym typeface="Quicksand"/>
              </a:rPr>
              <a:t>I   Giới thiệu bài toán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6" name="Google Shape;76;p6"/>
          <p:cNvSpPr txBox="1"/>
          <p:nvPr/>
        </p:nvSpPr>
        <p:spPr>
          <a:xfrm>
            <a:off x="8685050" y="4773875"/>
            <a:ext cx="37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vi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5</a:t>
            </a:r>
            <a:endParaRPr b="1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7" name="Google Shape;77;p6"/>
          <p:cNvSpPr txBox="1"/>
          <p:nvPr>
            <p:ph idx="1" type="body"/>
          </p:nvPr>
        </p:nvSpPr>
        <p:spPr>
          <a:xfrm>
            <a:off x="991400" y="2571750"/>
            <a:ext cx="43623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vi" sz="1400">
                <a:latin typeface="Quicksand"/>
                <a:ea typeface="Quicksand"/>
                <a:cs typeface="Quicksand"/>
                <a:sym typeface="Quicksand"/>
              </a:rPr>
              <a:t>Input: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8" name="Google Shape;78;p6"/>
          <p:cNvSpPr txBox="1"/>
          <p:nvPr>
            <p:ph idx="1" type="body"/>
          </p:nvPr>
        </p:nvSpPr>
        <p:spPr>
          <a:xfrm>
            <a:off x="5498725" y="2571750"/>
            <a:ext cx="43623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vi" sz="1400">
                <a:latin typeface="Quicksand"/>
                <a:ea typeface="Quicksand"/>
                <a:cs typeface="Quicksand"/>
                <a:sym typeface="Quicksand"/>
              </a:rPr>
              <a:t>Out</a:t>
            </a:r>
            <a:r>
              <a:rPr lang="vi" sz="1400">
                <a:latin typeface="Quicksand"/>
                <a:ea typeface="Quicksand"/>
                <a:cs typeface="Quicksand"/>
                <a:sym typeface="Quicksand"/>
              </a:rPr>
              <a:t>put: Bia Heniken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9" name="Google Shape;7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075" y="1415013"/>
            <a:ext cx="2129549" cy="283942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6"/>
          <p:cNvSpPr/>
          <p:nvPr/>
        </p:nvSpPr>
        <p:spPr>
          <a:xfrm>
            <a:off x="4263925" y="2619550"/>
            <a:ext cx="1089900" cy="24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4688771ca_0_17"/>
          <p:cNvSpPr txBox="1"/>
          <p:nvPr>
            <p:ph type="title"/>
          </p:nvPr>
        </p:nvSpPr>
        <p:spPr>
          <a:xfrm>
            <a:off x="226868" y="1"/>
            <a:ext cx="86904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vi">
                <a:latin typeface="Quicksand"/>
                <a:ea typeface="Quicksand"/>
                <a:cs typeface="Quicksand"/>
                <a:sym typeface="Quicksand"/>
              </a:rPr>
              <a:t>I   Giới thiệu bài toán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6" name="Google Shape;86;g134688771ca_0_17"/>
          <p:cNvSpPr txBox="1"/>
          <p:nvPr/>
        </p:nvSpPr>
        <p:spPr>
          <a:xfrm>
            <a:off x="8685050" y="4773875"/>
            <a:ext cx="37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vi" sz="1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6</a:t>
            </a:r>
            <a:endParaRPr b="1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" name="Google Shape;87;g134688771ca_0_17"/>
          <p:cNvSpPr txBox="1"/>
          <p:nvPr>
            <p:ph idx="1" type="body"/>
          </p:nvPr>
        </p:nvSpPr>
        <p:spPr>
          <a:xfrm>
            <a:off x="2334200" y="4422325"/>
            <a:ext cx="43623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vi" sz="1400">
                <a:latin typeface="Quicksand"/>
                <a:ea typeface="Quicksand"/>
                <a:cs typeface="Quicksand"/>
                <a:sym typeface="Quicksand"/>
              </a:rPr>
              <a:t>Pipeline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88" name="Google Shape;88;g134688771ca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475" y="865425"/>
            <a:ext cx="4621199" cy="355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4688771ca_1_0"/>
          <p:cNvSpPr txBox="1"/>
          <p:nvPr>
            <p:ph idx="1" type="body"/>
          </p:nvPr>
        </p:nvSpPr>
        <p:spPr>
          <a:xfrm>
            <a:off x="226868" y="830947"/>
            <a:ext cx="8690400" cy="387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200"/>
              </a:spcBef>
              <a:spcAft>
                <a:spcPts val="0"/>
              </a:spcAft>
              <a:buSzPts val="2000"/>
              <a:buFont typeface="Quicksand"/>
              <a:buChar char="●"/>
            </a:pPr>
            <a:r>
              <a:rPr lang="vi">
                <a:latin typeface="Quicksand"/>
                <a:ea typeface="Quicksand"/>
                <a:cs typeface="Quicksand"/>
                <a:sym typeface="Quicksand"/>
              </a:rPr>
              <a:t>Gồm 1098 ảnh được nhóm thu thập bằng cách chụp các sản phẩm ở siêu thị.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Quicksand"/>
              <a:buChar char="●"/>
            </a:pPr>
            <a:r>
              <a:rPr lang="vi">
                <a:latin typeface="Quicksand"/>
                <a:ea typeface="Quicksand"/>
                <a:cs typeface="Quicksand"/>
                <a:sym typeface="Quicksand"/>
              </a:rPr>
              <a:t>Gồm 41 classes, trung bình mỗi class sẽ có ~27 ảnh.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4" name="Google Shape;94;g134688771ca_1_0"/>
          <p:cNvSpPr txBox="1"/>
          <p:nvPr>
            <p:ph type="title"/>
          </p:nvPr>
        </p:nvSpPr>
        <p:spPr>
          <a:xfrm>
            <a:off x="226868" y="1"/>
            <a:ext cx="86904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vi">
                <a:latin typeface="Quicksand"/>
                <a:ea typeface="Quicksand"/>
                <a:cs typeface="Quicksand"/>
                <a:sym typeface="Quicksand"/>
              </a:rPr>
              <a:t>I   Giới thiệu bài toán - Tập dữ liệu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95" name="Google Shape;95;g134688771c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825" y="1940775"/>
            <a:ext cx="2129549" cy="283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134688771ca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2275" y="1940775"/>
            <a:ext cx="2074625" cy="283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134688771ca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8325" y="1940775"/>
            <a:ext cx="2074625" cy="283942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34688771ca_1_0"/>
          <p:cNvSpPr txBox="1"/>
          <p:nvPr/>
        </p:nvSpPr>
        <p:spPr>
          <a:xfrm>
            <a:off x="8685050" y="4773875"/>
            <a:ext cx="37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vi" sz="1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7</a:t>
            </a:r>
            <a:endParaRPr b="1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 txBox="1"/>
          <p:nvPr>
            <p:ph type="title"/>
          </p:nvPr>
        </p:nvSpPr>
        <p:spPr>
          <a:xfrm>
            <a:off x="341600" y="1434049"/>
            <a:ext cx="86904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attrocento Sans"/>
              <a:buNone/>
            </a:pPr>
            <a:r>
              <a:rPr lang="vi" sz="40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II Các bước thực hiện</a:t>
            </a:r>
            <a:endParaRPr sz="40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4" name="Google Shape;104;p9"/>
          <p:cNvSpPr txBox="1"/>
          <p:nvPr/>
        </p:nvSpPr>
        <p:spPr>
          <a:xfrm>
            <a:off x="8685050" y="4773875"/>
            <a:ext cx="37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vi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8</a:t>
            </a:r>
            <a:endParaRPr b="1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NPT_Template(22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